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"/>
  </p:notesMasterIdLst>
  <p:handoutMasterIdLst>
    <p:handoutMasterId r:id="rId10"/>
  </p:handoutMasterIdLst>
  <p:sldIdLst>
    <p:sldId id="256" r:id="rId2"/>
    <p:sldId id="351" r:id="rId3"/>
    <p:sldId id="399" r:id="rId4"/>
    <p:sldId id="400" r:id="rId5"/>
    <p:sldId id="406" r:id="rId6"/>
    <p:sldId id="404" r:id="rId7"/>
    <p:sldId id="405" r:id="rId8"/>
  </p:sldIdLst>
  <p:sldSz cx="9144000" cy="6858000" type="screen4x3"/>
  <p:notesSz cx="6881813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 useTimings="0">
    <p:present/>
    <p:sldAll/>
    <p:penClr>
      <a:schemeClr val="tx1"/>
    </p:penClr>
  </p:showPr>
  <p:clrMru>
    <a:srgbClr val="003399"/>
    <a:srgbClr val="FFFF66"/>
    <a:srgbClr val="DDDDDD"/>
    <a:srgbClr val="FF0000"/>
    <a:srgbClr val="08B8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80" autoAdjust="0"/>
    <p:restoredTop sz="99657" autoAdjust="0"/>
  </p:normalViewPr>
  <p:slideViewPr>
    <p:cSldViewPr>
      <p:cViewPr>
        <p:scale>
          <a:sx n="70" d="100"/>
          <a:sy n="70" d="100"/>
        </p:scale>
        <p:origin x="-1128" y="-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2" tIns="45687" rIns="91372" bIns="4568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2" tIns="45687" rIns="91372" bIns="456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BEEAC1B-78DC-425D-AFB8-2F4A266C86DF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8" tIns="46190" rIns="92378" bIns="46190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8" tIns="46190" rIns="92378" bIns="46190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8" tIns="46190" rIns="92378" bIns="461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8" tIns="46190" rIns="92378" bIns="46190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8" tIns="46190" rIns="92378" bIns="46190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fld id="{FDDF9353-4FD7-40C1-8426-AA59F4A5D5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244646-EB6C-45DC-8160-2C42DDA3E1C4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0DB79-CBE9-4521-81DF-A09C1A64EE28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2150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4381A-8DFD-4648-AAD5-AAAD05D15786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2355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785F4-4A84-4D94-B82F-17F9D4B57DA2}" type="slidenum">
              <a:rPr lang="es-ES" smtClean="0"/>
              <a:pPr/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2662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6CDB0-5A03-4F89-9949-119FE853D32F}" type="slidenum">
              <a:rPr lang="es-ES" smtClean="0"/>
              <a:pPr/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2867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B761C-D111-4E35-9121-8C6606A47B3B}" type="slidenum">
              <a:rPr lang="es-ES" smtClean="0"/>
              <a:pPr/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3072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BDF55-2BF9-4A89-828F-C0BD7FDA39E7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755650" y="321310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GT" sz="2400">
              <a:latin typeface="Times New Roman" pitchFamily="18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04013" y="188913"/>
            <a:ext cx="2044700" cy="58308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66738" y="188913"/>
            <a:ext cx="5984875" cy="58308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4675" y="188913"/>
            <a:ext cx="8174038" cy="6842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66738" y="1196975"/>
            <a:ext cx="3978275" cy="48228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97413" y="1196975"/>
            <a:ext cx="3978275" cy="23352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97413" y="3684588"/>
            <a:ext cx="3978275" cy="233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66738" y="1196975"/>
            <a:ext cx="3978275" cy="4822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97413" y="1196975"/>
            <a:ext cx="3978275" cy="4822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188913"/>
            <a:ext cx="8174038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96975"/>
            <a:ext cx="8108950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609600" y="836613"/>
            <a:ext cx="8066088" cy="714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GT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o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gt/url?sa=i&amp;source=images&amp;cd=&amp;cad=rja&amp;docid=XP3cSjZksuwFPM&amp;tbnid=gJSWYxt5OEY0yM:&amp;ved=0CAUQjRw&amp;url=http://diariojudio.com/comunidad-judia-mexico/comienza-hoy-el-congreso-anual-de-lideres-judios-del-keren-kayemet-leisrael/42543/&amp;ei=a8L_UbbSN4rS9QTUuYDYCA&amp;psig=AFQjCNF0-Sgbv4aUDk9wXw6kyGYMSuBHww&amp;ust=137580233640637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gt/url?sa=i&amp;source=images&amp;cd=&amp;cad=rja&amp;docid=XP3cSjZksuwFPM&amp;tbnid=gJSWYxt5OEY0yM:&amp;ved=0CAUQjRw&amp;url=http://diariojudio.com/comunidad-judia-mexico/comienza-hoy-el-congreso-anual-de-lideres-judios-del-keren-kayemet-leisrael/42543/&amp;ei=a8L_UbbSN4rS9QTUuYDYCA&amp;psig=AFQjCNF0-Sgbv4aUDk9wXw6kyGYMSuBHww&amp;ust=137580233640637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gt/url?sa=i&amp;source=images&amp;cd=&amp;cad=rja&amp;docid=XP3cSjZksuwFPM&amp;tbnid=gJSWYxt5OEY0yM:&amp;ved=0CAUQjRw&amp;url=http://diariojudio.com/comunidad-judia-mexico/comienza-hoy-el-congreso-anual-de-lideres-judios-del-keren-kayemet-leisrael/42543/&amp;ei=a8L_UbbSN4rS9QTUuYDYCA&amp;psig=AFQjCNF0-Sgbv4aUDk9wXw6kyGYMSuBHww&amp;ust=137580233640637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gt/url?sa=i&amp;source=images&amp;cd=&amp;cad=rja&amp;docid=XP3cSjZksuwFPM&amp;tbnid=gJSWYxt5OEY0yM:&amp;ved=0CAUQjRw&amp;url=http://diariojudio.com/comunidad-judia-mexico/comienza-hoy-el-congreso-anual-de-lideres-judios-del-keren-kayemet-leisrael/42543/&amp;ei=a8L_UbbSN4rS9QTUuYDYCA&amp;psig=AFQjCNF0-Sgbv4aUDk9wXw6kyGYMSuBHww&amp;ust=137580233640637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hyperlink" Target="http://portal.sat.gob.gt/portal/index.php?option=com_docman&amp;task=view_category&amp;Itemid=37&amp;subcat=5&amp;catid=21&amp;limitstart=0&amp;limit=10" TargetMode="External"/><Relationship Id="rId4" Type="http://schemas.openxmlformats.org/officeDocument/2006/relationships/hyperlink" Target="http://www.google.com.gt/url?sa=i&amp;source=images&amp;cd=&amp;cad=rja&amp;docid=XP3cSjZksuwFPM&amp;tbnid=gJSWYxt5OEY0yM:&amp;ved=0CAUQjRw&amp;url=http://diariojudio.com/comunidad-judia-mexico/comienza-hoy-el-congreso-anual-de-lideres-judios-del-keren-kayemet-leisrael/42543/&amp;ei=a8L_UbbSN4rS9QTUuYDYCA&amp;psig=AFQjCNF0-Sgbv4aUDk9wXw6kyGYMSuBHww&amp;ust=1375802336406370" TargetMode="External"/><Relationship Id="rId9" Type="http://schemas.openxmlformats.org/officeDocument/2006/relationships/image" Target="../media/image6.emf"/><Relationship Id="rId1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gt/url?sa=i&amp;source=images&amp;cd=&amp;cad=rja&amp;docid=XP3cSjZksuwFPM&amp;tbnid=gJSWYxt5OEY0yM:&amp;ved=0CAUQjRw&amp;url=http://diariojudio.com/comunidad-judia-mexico/comienza-hoy-el-congreso-anual-de-lideres-judios-del-keren-kayemet-leisrael/42543/&amp;ei=a8L_UbbSN4rS9QTUuYDYCA&amp;psig=AFQjCNF0-Sgbv4aUDk9wXw6kyGYMSuBHww&amp;ust=137580233640637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gt/url?sa=i&amp;source=images&amp;cd=&amp;cad=rja&amp;docid=XP3cSjZksuwFPM&amp;tbnid=gJSWYxt5OEY0yM:&amp;ved=0CAUQjRw&amp;url=http://diariojudio.com/comunidad-judia-mexico/comienza-hoy-el-congreso-anual-de-lideres-judios-del-keren-kayemet-leisrael/42543/&amp;ei=a8L_UbbSN4rS9QTUuYDYCA&amp;psig=AFQjCNF0-Sgbv4aUDk9wXw6kyGYMSuBHww&amp;ust=137580233640637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7772400" cy="2449513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sz="4000" dirty="0" smtClean="0"/>
              <a:t/>
            </a:r>
            <a:br>
              <a:rPr lang="es-ES_tradnl" sz="4000" dirty="0" smtClean="0"/>
            </a:br>
            <a:r>
              <a:rPr lang="es-ES_tradnl" sz="4000" dirty="0" smtClean="0"/>
              <a:t/>
            </a:r>
            <a:br>
              <a:rPr lang="es-ES_tradnl" sz="4000" dirty="0" smtClean="0"/>
            </a:br>
            <a:r>
              <a:rPr lang="es-ES_tradnl" sz="4000" dirty="0" smtClean="0"/>
              <a:t/>
            </a:r>
            <a:br>
              <a:rPr lang="es-ES_tradnl" sz="4000" dirty="0" smtClean="0"/>
            </a:br>
            <a:r>
              <a:rPr lang="es-ES_tradnl" sz="4000" dirty="0" smtClean="0"/>
              <a:t/>
            </a:r>
            <a:br>
              <a:rPr lang="es-ES_tradnl" sz="4000" dirty="0" smtClean="0"/>
            </a:br>
            <a:r>
              <a:rPr lang="es-ES_tradnl" sz="4000" dirty="0" smtClean="0"/>
              <a:t> </a:t>
            </a:r>
            <a:r>
              <a:rPr lang="es-ES_tradnl" sz="4000" dirty="0" smtClean="0">
                <a:latin typeface="Georgia" pitchFamily="18" charset="0"/>
              </a:rPr>
              <a:t>SISTEMA TRIBUTARIO Y SU GESTIÓN</a:t>
            </a:r>
            <a:br>
              <a:rPr lang="es-ES_tradnl" sz="4000" dirty="0" smtClean="0">
                <a:latin typeface="Georgia" pitchFamily="18" charset="0"/>
              </a:rPr>
            </a:br>
            <a:r>
              <a:rPr lang="es-ES_tradnl" sz="4000" dirty="0" smtClean="0">
                <a:latin typeface="Georgia" pitchFamily="18" charset="0"/>
              </a:rPr>
              <a:t>Guatemala</a:t>
            </a:r>
            <a:endParaRPr lang="es-ES" sz="4000" i="1" dirty="0" smtClean="0">
              <a:latin typeface="Georgia" pitchFamily="18" charset="0"/>
            </a:endParaRPr>
          </a:p>
        </p:txBody>
      </p:sp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6264275" y="6308725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solidFill>
                  <a:schemeClr val="bg1"/>
                </a:solidFill>
                <a:latin typeface="Arial" charset="0"/>
              </a:rPr>
              <a:t>Agosto de 2013</a:t>
            </a:r>
          </a:p>
        </p:txBody>
      </p:sp>
      <p:sp>
        <p:nvSpPr>
          <p:cNvPr id="16387" name="Rectangle 9"/>
          <p:cNvSpPr>
            <a:spLocks noChangeArrowheads="1"/>
          </p:cNvSpPr>
          <p:nvPr/>
        </p:nvSpPr>
        <p:spPr bwMode="auto">
          <a:xfrm>
            <a:off x="395288" y="6165850"/>
            <a:ext cx="38481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A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388" name="Picture 6" descr="http://t2.gstatic.com/images?q=tbn:ANd9GcT0oBe6zMfZMK_vSwazaALg3yhXduVs3c5A8YM17JS2rfb0QDAi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3644900"/>
            <a:ext cx="36004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S" dirty="0" smtClean="0"/>
              <a:t>ELEMENTOS BÁSICOS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135938" cy="4267200"/>
          </a:xfrm>
        </p:spPr>
        <p:txBody>
          <a:bodyPr/>
          <a:lstStyle/>
          <a:p>
            <a:pPr marL="633413" lvl="1" indent="-454025" algn="just" eaLnBrk="1" hangingPunct="1">
              <a:buFont typeface="Wingdings" pitchFamily="2" charset="2"/>
              <a:buChar char="Ø"/>
              <a:tabLst>
                <a:tab pos="450850" algn="l"/>
              </a:tabLst>
            </a:pPr>
            <a:r>
              <a:rPr lang="es-AR" sz="2000" b="1" smtClean="0">
                <a:solidFill>
                  <a:srgbClr val="003399"/>
                </a:solidFill>
                <a:latin typeface="Tahoma" pitchFamily="34" charset="0"/>
              </a:rPr>
              <a:t>Impuestos Directos: </a:t>
            </a:r>
          </a:p>
          <a:p>
            <a:pPr marL="1030288" lvl="2" indent="-454025" algn="just" eaLnBrk="1" hangingPunct="1">
              <a:buFont typeface="Wingdings" pitchFamily="2" charset="2"/>
              <a:buChar char="Ø"/>
              <a:tabLst>
                <a:tab pos="450850" algn="l"/>
              </a:tabLst>
            </a:pPr>
            <a:r>
              <a:rPr lang="es-AR" b="1" smtClean="0">
                <a:solidFill>
                  <a:srgbClr val="003399"/>
                </a:solidFill>
                <a:latin typeface="Tahoma" pitchFamily="34" charset="0"/>
              </a:rPr>
              <a:t>Sobre la Renta</a:t>
            </a:r>
          </a:p>
          <a:p>
            <a:pPr marL="1030288" lvl="2" indent="-454025" algn="just" eaLnBrk="1" hangingPunct="1">
              <a:buFont typeface="Wingdings" pitchFamily="2" charset="2"/>
              <a:buChar char="Ø"/>
              <a:tabLst>
                <a:tab pos="450850" algn="l"/>
              </a:tabLst>
            </a:pPr>
            <a:r>
              <a:rPr lang="es-AR" b="1" smtClean="0">
                <a:solidFill>
                  <a:srgbClr val="003399"/>
                </a:solidFill>
                <a:latin typeface="Tahoma" pitchFamily="34" charset="0"/>
              </a:rPr>
              <a:t>De Solidaridad</a:t>
            </a:r>
          </a:p>
          <a:p>
            <a:pPr marL="1030288" lvl="2" indent="-454025" algn="just" eaLnBrk="1" hangingPunct="1">
              <a:buFont typeface="Wingdings" pitchFamily="2" charset="2"/>
              <a:buChar char="Ø"/>
              <a:tabLst>
                <a:tab pos="450850" algn="l"/>
              </a:tabLst>
            </a:pPr>
            <a:r>
              <a:rPr lang="es-AR" b="1" smtClean="0">
                <a:solidFill>
                  <a:srgbClr val="003399"/>
                </a:solidFill>
                <a:latin typeface="Tahoma" pitchFamily="34" charset="0"/>
              </a:rPr>
              <a:t>Único Sobre Inmuebles</a:t>
            </a:r>
          </a:p>
          <a:p>
            <a:pPr marL="1030288" lvl="2" indent="-454025" algn="just" eaLnBrk="1" hangingPunct="1">
              <a:buFont typeface="Wingdings" pitchFamily="2" charset="2"/>
              <a:buChar char="Ø"/>
              <a:tabLst>
                <a:tab pos="450850" algn="l"/>
              </a:tabLst>
            </a:pPr>
            <a:r>
              <a:rPr lang="es-AR" b="1" smtClean="0">
                <a:solidFill>
                  <a:srgbClr val="003399"/>
                </a:solidFill>
                <a:latin typeface="Tahoma" pitchFamily="34" charset="0"/>
              </a:rPr>
              <a:t>Timbres Fiscales y Papel Especial Para Protocolos</a:t>
            </a:r>
          </a:p>
          <a:p>
            <a:pPr marL="633413" lvl="1" indent="-454025" algn="just" eaLnBrk="1" hangingPunct="1">
              <a:buFont typeface="Wingdings" pitchFamily="2" charset="2"/>
              <a:buChar char="Ø"/>
              <a:tabLst>
                <a:tab pos="450850" algn="l"/>
              </a:tabLst>
            </a:pPr>
            <a:endParaRPr lang="es-AR" sz="2000" b="1" smtClean="0">
              <a:solidFill>
                <a:srgbClr val="003399"/>
              </a:solidFill>
              <a:latin typeface="Tahoma" pitchFamily="34" charset="0"/>
            </a:endParaRPr>
          </a:p>
          <a:p>
            <a:pPr marL="633413" lvl="1" indent="-454025" algn="just" eaLnBrk="1" hangingPunct="1">
              <a:buFont typeface="Wingdings" pitchFamily="2" charset="2"/>
              <a:buChar char="Ø"/>
              <a:tabLst>
                <a:tab pos="450850" algn="l"/>
              </a:tabLst>
            </a:pPr>
            <a:r>
              <a:rPr lang="es-AR" sz="2000" b="1" smtClean="0">
                <a:solidFill>
                  <a:srgbClr val="003399"/>
                </a:solidFill>
                <a:latin typeface="Tahoma" pitchFamily="34" charset="0"/>
              </a:rPr>
              <a:t>Impuestos Indirectos:</a:t>
            </a:r>
          </a:p>
          <a:p>
            <a:pPr marL="1030288" lvl="2" indent="-454025" algn="just" eaLnBrk="1" hangingPunct="1">
              <a:buFont typeface="Wingdings" pitchFamily="2" charset="2"/>
              <a:buChar char="Ø"/>
              <a:tabLst>
                <a:tab pos="450850" algn="l"/>
              </a:tabLst>
            </a:pPr>
            <a:r>
              <a:rPr lang="es-AR" sz="1800" b="1" smtClean="0">
                <a:solidFill>
                  <a:srgbClr val="003399"/>
                </a:solidFill>
                <a:latin typeface="Tahoma" pitchFamily="34" charset="0"/>
              </a:rPr>
              <a:t>Al Valor Agregado</a:t>
            </a:r>
          </a:p>
          <a:p>
            <a:pPr marL="1030288" lvl="2" indent="-454025" algn="just" eaLnBrk="1" hangingPunct="1">
              <a:buFont typeface="Wingdings" pitchFamily="2" charset="2"/>
              <a:buChar char="Ø"/>
              <a:tabLst>
                <a:tab pos="450850" algn="l"/>
              </a:tabLst>
            </a:pPr>
            <a:r>
              <a:rPr lang="es-AR" sz="1800" b="1" smtClean="0">
                <a:solidFill>
                  <a:srgbClr val="003399"/>
                </a:solidFill>
                <a:latin typeface="Tahoma" pitchFamily="34" charset="0"/>
              </a:rPr>
              <a:t>Derechos Arancelarios de Importación</a:t>
            </a:r>
          </a:p>
          <a:p>
            <a:pPr marL="1030288" lvl="2" indent="-454025" algn="just" eaLnBrk="1" hangingPunct="1">
              <a:buFont typeface="Wingdings" pitchFamily="2" charset="2"/>
              <a:buChar char="Ø"/>
              <a:tabLst>
                <a:tab pos="450850" algn="l"/>
              </a:tabLst>
            </a:pPr>
            <a:r>
              <a:rPr lang="es-AR" sz="1800" b="1" smtClean="0">
                <a:solidFill>
                  <a:srgbClr val="003399"/>
                </a:solidFill>
                <a:latin typeface="Tahoma" pitchFamily="34" charset="0"/>
              </a:rPr>
              <a:t>Impuestos específicos (cemento, distribución de bebidas gaseosas, distribución de bebidas alcohólicas, tabacos  y sus productos</a:t>
            </a:r>
            <a:endParaRPr lang="es-ES" sz="1800" b="1" smtClean="0">
              <a:solidFill>
                <a:srgbClr val="003399"/>
              </a:solidFill>
              <a:latin typeface="Tahoma" pitchFamily="34" charset="0"/>
            </a:endParaRPr>
          </a:p>
        </p:txBody>
      </p:sp>
      <p:pic>
        <p:nvPicPr>
          <p:cNvPr id="18435" name="Picture 6" descr="http://t2.gstatic.com/images?q=tbn:ANd9GcT0oBe6zMfZMK_vSwazaALg3yhXduVs3c5A8YM17JS2rfb0QDAi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05488"/>
            <a:ext cx="19970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ChangeArrowheads="1"/>
          </p:cNvSpPr>
          <p:nvPr/>
        </p:nvSpPr>
        <p:spPr bwMode="auto">
          <a:xfrm>
            <a:off x="900113" y="2133600"/>
            <a:ext cx="7127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s-ES" sz="28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482" name="Picture 6" descr="http://t2.gstatic.com/images?q=tbn:ANd9GcT0oBe6zMfZMK_vSwazaALg3yhXduVs3c5A8YM17JS2rfb0QDAi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05488"/>
            <a:ext cx="19970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3 Rectángulo"/>
          <p:cNvSpPr>
            <a:spLocks noChangeArrowheads="1"/>
          </p:cNvSpPr>
          <p:nvPr/>
        </p:nvSpPr>
        <p:spPr bwMode="auto">
          <a:xfrm>
            <a:off x="539750" y="1143000"/>
            <a:ext cx="756126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3413" lvl="1" indent="-454025" algn="just">
              <a:buFont typeface="Wingdings" pitchFamily="2" charset="2"/>
              <a:buChar char="Ø"/>
              <a:tabLst>
                <a:tab pos="450850" algn="l"/>
              </a:tabLst>
            </a:pPr>
            <a:r>
              <a:rPr lang="es-ES" sz="2000" b="1">
                <a:solidFill>
                  <a:srgbClr val="003399"/>
                </a:solidFill>
              </a:rPr>
              <a:t>Registro Tributario Unificado</a:t>
            </a:r>
          </a:p>
          <a:p>
            <a:pPr marL="633413" lvl="1" indent="-454025" algn="just">
              <a:tabLst>
                <a:tab pos="450850" algn="l"/>
              </a:tabLst>
            </a:pPr>
            <a:endParaRPr lang="es-ES" sz="2000" b="1">
              <a:solidFill>
                <a:srgbClr val="003399"/>
              </a:solidFill>
            </a:endParaRPr>
          </a:p>
          <a:p>
            <a:pPr marL="1090613" lvl="2" indent="-454025" algn="just">
              <a:buFont typeface="Arial" charset="0"/>
              <a:buChar char="•"/>
              <a:tabLst>
                <a:tab pos="450850" algn="l"/>
              </a:tabLst>
            </a:pPr>
            <a:r>
              <a:rPr lang="es-ES" sz="2000" b="1">
                <a:solidFill>
                  <a:srgbClr val="003399"/>
                </a:solidFill>
              </a:rPr>
              <a:t>Es el Registro de contribuyentes de Guatemala que contiene la información general de nacimiento o constitución, domicilio fiscal, actividad económica, establecimientos comerciales, domicilios comerciales, impuestos a los que se esta afecto, representantes legales y demás información como autorizaciones de facturas, libros, sistemas de contabilidad, etc. Artículo 120 Código Tributario</a:t>
            </a:r>
          </a:p>
          <a:p>
            <a:pPr marL="1090613" lvl="2" indent="-454025" algn="just">
              <a:buFont typeface="Arial" charset="0"/>
              <a:buChar char="•"/>
              <a:tabLst>
                <a:tab pos="450850" algn="l"/>
              </a:tabLst>
            </a:pPr>
            <a:endParaRPr lang="es-ES" sz="2000" b="1">
              <a:solidFill>
                <a:srgbClr val="003399"/>
              </a:solidFill>
            </a:endParaRPr>
          </a:p>
          <a:p>
            <a:pPr marL="1090613" lvl="2" indent="-454025" algn="just">
              <a:buFont typeface="Arial" charset="0"/>
              <a:buChar char="•"/>
              <a:tabLst>
                <a:tab pos="450850" algn="l"/>
              </a:tabLst>
            </a:pPr>
            <a:r>
              <a:rPr lang="es-ES" sz="2000" b="1">
                <a:solidFill>
                  <a:srgbClr val="003399"/>
                </a:solidFill>
              </a:rPr>
              <a:t>Este registro es la columna vertebral de los sistemas de la Administración Tributaria de Guatemala.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74675" y="188913"/>
            <a:ext cx="8174038" cy="6842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28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Sistema Tributario y su gestión</a:t>
            </a:r>
            <a:endParaRPr lang="es-ES" sz="2800" b="1" kern="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88913"/>
            <a:ext cx="8462963" cy="739775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dirty="0" smtClean="0"/>
              <a:t>Gestión Tributaria</a:t>
            </a:r>
          </a:p>
        </p:txBody>
      </p:sp>
      <p:pic>
        <p:nvPicPr>
          <p:cNvPr id="22530" name="Picture 6" descr="http://t2.gstatic.com/images?q=tbn:ANd9GcT0oBe6zMfZMK_vSwazaALg3yhXduVs3c5A8YM17JS2rfb0QDAi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32463"/>
            <a:ext cx="199707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3657600" y="1038225"/>
            <a:ext cx="23622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600" b="1">
                <a:solidFill>
                  <a:srgbClr val="003399"/>
                </a:solidFill>
                <a:latin typeface="Arial" charset="0"/>
                <a:cs typeface="Arial" charset="0"/>
              </a:rPr>
              <a:t>Contribuyente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4071938" y="2895600"/>
            <a:ext cx="17526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600" b="1">
                <a:solidFill>
                  <a:srgbClr val="003399"/>
                </a:solidFill>
                <a:latin typeface="Arial" charset="0"/>
                <a:cs typeface="Arial" charset="0"/>
              </a:rPr>
              <a:t>Control</a:t>
            </a:r>
          </a:p>
        </p:txBody>
      </p:sp>
      <p:sp>
        <p:nvSpPr>
          <p:cNvPr id="22533" name="AutoShape 7"/>
          <p:cNvSpPr>
            <a:spLocks noChangeArrowheads="1"/>
          </p:cNvSpPr>
          <p:nvPr/>
        </p:nvSpPr>
        <p:spPr bwMode="auto">
          <a:xfrm>
            <a:off x="3786188" y="5143500"/>
            <a:ext cx="23622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600">
                <a:solidFill>
                  <a:srgbClr val="003399"/>
                </a:solidFill>
                <a:latin typeface="Arial" charset="0"/>
                <a:cs typeface="Arial" charset="0"/>
              </a:rPr>
              <a:t>Recaudación</a:t>
            </a: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3952875" y="3752850"/>
            <a:ext cx="1905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600" b="1">
                <a:solidFill>
                  <a:srgbClr val="003399"/>
                </a:solidFill>
                <a:latin typeface="Comic Sans MS" pitchFamily="66" charset="0"/>
              </a:rPr>
              <a:t>Ingreso</a:t>
            </a:r>
          </a:p>
        </p:txBody>
      </p:sp>
      <p:sp>
        <p:nvSpPr>
          <p:cNvPr id="22535" name="AutoShape 9"/>
          <p:cNvSpPr>
            <a:spLocks noChangeArrowheads="1"/>
          </p:cNvSpPr>
          <p:nvPr/>
        </p:nvSpPr>
        <p:spPr bwMode="auto">
          <a:xfrm>
            <a:off x="1590675" y="1809750"/>
            <a:ext cx="19812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_tradnl" sz="1400" b="1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 algn="ctr" eaLnBrk="0" hangingPunct="0"/>
            <a:endParaRPr lang="es-ES_tradnl" sz="1400" b="1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 algn="ctr" eaLnBrk="0" hangingPunct="0"/>
            <a:r>
              <a:rPr lang="es-ES_tradnl" sz="1400" b="1">
                <a:solidFill>
                  <a:srgbClr val="003399"/>
                </a:solidFill>
                <a:latin typeface="Arial" charset="0"/>
                <a:cs typeface="Arial" charset="0"/>
              </a:rPr>
              <a:t>Declaraguate,</a:t>
            </a:r>
          </a:p>
          <a:p>
            <a:pPr algn="ctr" eaLnBrk="0" hangingPunct="0"/>
            <a:r>
              <a:rPr lang="es-ES_tradnl" sz="1400" b="1">
                <a:solidFill>
                  <a:srgbClr val="003399"/>
                </a:solidFill>
                <a:latin typeface="Arial" charset="0"/>
                <a:cs typeface="Arial" charset="0"/>
              </a:rPr>
              <a:t> bancasat,</a:t>
            </a:r>
          </a:p>
          <a:p>
            <a:pPr algn="ctr" eaLnBrk="0" hangingPunct="0"/>
            <a:r>
              <a:rPr lang="es-ES_tradnl" sz="1400" b="1">
                <a:solidFill>
                  <a:srgbClr val="003399"/>
                </a:solidFill>
                <a:latin typeface="Arial" charset="0"/>
                <a:cs typeface="Arial" charset="0"/>
              </a:rPr>
              <a:t> papel</a:t>
            </a:r>
          </a:p>
          <a:p>
            <a:pPr algn="ctr" eaLnBrk="0" hangingPunct="0"/>
            <a:endParaRPr lang="es-ES_tradnl" sz="2400" b="1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sp>
        <p:nvSpPr>
          <p:cNvPr id="22536" name="Text Box 13"/>
          <p:cNvSpPr txBox="1">
            <a:spLocks noChangeArrowheads="1"/>
          </p:cNvSpPr>
          <p:nvPr/>
        </p:nvSpPr>
        <p:spPr bwMode="auto">
          <a:xfrm>
            <a:off x="4000500" y="2000250"/>
            <a:ext cx="1905000" cy="42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200">
                <a:solidFill>
                  <a:srgbClr val="003399"/>
                </a:solidFill>
                <a:latin typeface="Arial" charset="0"/>
                <a:cs typeface="Arial" charset="0"/>
              </a:rPr>
              <a:t>Declaración </a:t>
            </a:r>
            <a:endParaRPr lang="es-ES_tradnl" sz="240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sp>
        <p:nvSpPr>
          <p:cNvPr id="22537" name="Text Box 14"/>
          <p:cNvSpPr txBox="1">
            <a:spLocks noChangeArrowheads="1"/>
          </p:cNvSpPr>
          <p:nvPr/>
        </p:nvSpPr>
        <p:spPr bwMode="auto">
          <a:xfrm>
            <a:off x="1857375" y="3214688"/>
            <a:ext cx="1676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200">
                <a:solidFill>
                  <a:srgbClr val="003399"/>
                </a:solidFill>
                <a:latin typeface="Arial Black" pitchFamily="34" charset="0"/>
              </a:rPr>
              <a:t>Correcta</a:t>
            </a:r>
            <a:endParaRPr lang="es-ES_tradnl" sz="2400">
              <a:solidFill>
                <a:srgbClr val="003399"/>
              </a:solidFill>
              <a:latin typeface="Arial Black" pitchFamily="34" charset="0"/>
            </a:endParaRPr>
          </a:p>
        </p:txBody>
      </p:sp>
      <p:sp>
        <p:nvSpPr>
          <p:cNvPr id="22538" name="Text Box 15"/>
          <p:cNvSpPr txBox="1">
            <a:spLocks noChangeArrowheads="1"/>
          </p:cNvSpPr>
          <p:nvPr/>
        </p:nvSpPr>
        <p:spPr bwMode="auto">
          <a:xfrm>
            <a:off x="6662738" y="3786188"/>
            <a:ext cx="1981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200" b="1">
                <a:solidFill>
                  <a:srgbClr val="003399"/>
                </a:solidFill>
                <a:latin typeface="Arial" charset="0"/>
                <a:cs typeface="Arial" charset="0"/>
              </a:rPr>
              <a:t>Incorrecta</a:t>
            </a:r>
            <a:endParaRPr lang="es-ES_tradnl" sz="2400" b="1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sp>
        <p:nvSpPr>
          <p:cNvPr id="22539" name="Text Box 20"/>
          <p:cNvSpPr txBox="1">
            <a:spLocks noChangeArrowheads="1"/>
          </p:cNvSpPr>
          <p:nvPr/>
        </p:nvSpPr>
        <p:spPr bwMode="auto">
          <a:xfrm>
            <a:off x="1428750" y="4786313"/>
            <a:ext cx="1490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800">
                <a:solidFill>
                  <a:srgbClr val="003399"/>
                </a:solidFill>
                <a:latin typeface="Arial" charset="0"/>
                <a:cs typeface="Arial" charset="0"/>
              </a:rPr>
              <a:t>Voluntaria</a:t>
            </a:r>
          </a:p>
        </p:txBody>
      </p:sp>
      <p:sp>
        <p:nvSpPr>
          <p:cNvPr id="22540" name="Text Box 21"/>
          <p:cNvSpPr txBox="1">
            <a:spLocks noChangeArrowheads="1"/>
          </p:cNvSpPr>
          <p:nvPr/>
        </p:nvSpPr>
        <p:spPr bwMode="auto">
          <a:xfrm>
            <a:off x="6858000" y="5500688"/>
            <a:ext cx="19812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800">
                <a:solidFill>
                  <a:srgbClr val="003399"/>
                </a:solidFill>
                <a:latin typeface="Arial" charset="0"/>
                <a:cs typeface="Arial" charset="0"/>
              </a:rPr>
              <a:t>Ejecutiva</a:t>
            </a:r>
          </a:p>
        </p:txBody>
      </p:sp>
      <p:sp>
        <p:nvSpPr>
          <p:cNvPr id="22541" name="Line 22"/>
          <p:cNvSpPr>
            <a:spLocks noChangeShapeType="1"/>
          </p:cNvSpPr>
          <p:nvPr/>
        </p:nvSpPr>
        <p:spPr bwMode="auto">
          <a:xfrm>
            <a:off x="3543300" y="2214563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Line 23"/>
          <p:cNvSpPr>
            <a:spLocks noChangeShapeType="1"/>
          </p:cNvSpPr>
          <p:nvPr/>
        </p:nvSpPr>
        <p:spPr bwMode="auto">
          <a:xfrm>
            <a:off x="4929188" y="242887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29"/>
          <p:cNvSpPr>
            <a:spLocks noChangeShapeType="1"/>
          </p:cNvSpPr>
          <p:nvPr/>
        </p:nvSpPr>
        <p:spPr bwMode="auto">
          <a:xfrm flipH="1">
            <a:off x="4954588" y="4357688"/>
            <a:ext cx="46037" cy="785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Line 33"/>
          <p:cNvSpPr>
            <a:spLocks noChangeShapeType="1"/>
          </p:cNvSpPr>
          <p:nvPr/>
        </p:nvSpPr>
        <p:spPr bwMode="auto">
          <a:xfrm>
            <a:off x="2928938" y="3643313"/>
            <a:ext cx="804862" cy="319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34"/>
          <p:cNvSpPr>
            <a:spLocks noChangeShapeType="1"/>
          </p:cNvSpPr>
          <p:nvPr/>
        </p:nvSpPr>
        <p:spPr bwMode="auto">
          <a:xfrm flipH="1">
            <a:off x="2857500" y="3000375"/>
            <a:ext cx="11430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Line 48"/>
          <p:cNvSpPr>
            <a:spLocks noChangeShapeType="1"/>
          </p:cNvSpPr>
          <p:nvPr/>
        </p:nvSpPr>
        <p:spPr bwMode="auto">
          <a:xfrm>
            <a:off x="7643813" y="364331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49"/>
          <p:cNvSpPr>
            <a:spLocks noChangeShapeType="1"/>
          </p:cNvSpPr>
          <p:nvPr/>
        </p:nvSpPr>
        <p:spPr bwMode="auto">
          <a:xfrm>
            <a:off x="4929188" y="154305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AutoShape 9"/>
          <p:cNvSpPr>
            <a:spLocks noChangeArrowheads="1"/>
          </p:cNvSpPr>
          <p:nvPr/>
        </p:nvSpPr>
        <p:spPr bwMode="auto">
          <a:xfrm>
            <a:off x="6643688" y="2881313"/>
            <a:ext cx="19812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_tradnl" sz="1400" b="1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 algn="ctr" eaLnBrk="0" hangingPunct="0"/>
            <a:endParaRPr lang="es-ES_tradnl" sz="1400" b="1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 algn="ctr" eaLnBrk="0" hangingPunct="0"/>
            <a:r>
              <a:rPr lang="es-ES_tradnl" sz="1400" b="1">
                <a:solidFill>
                  <a:srgbClr val="003399"/>
                </a:solidFill>
                <a:latin typeface="Arial" charset="0"/>
                <a:cs typeface="Arial" charset="0"/>
              </a:rPr>
              <a:t>Omisos, Cobranza, </a:t>
            </a:r>
          </a:p>
          <a:p>
            <a:pPr algn="ctr" eaLnBrk="0" hangingPunct="0"/>
            <a:r>
              <a:rPr lang="es-ES_tradnl" sz="1400" b="1">
                <a:solidFill>
                  <a:srgbClr val="003399"/>
                </a:solidFill>
                <a:latin typeface="Arial" charset="0"/>
                <a:cs typeface="Arial" charset="0"/>
              </a:rPr>
              <a:t>RetenIVA, RetenISR, </a:t>
            </a:r>
          </a:p>
          <a:p>
            <a:pPr algn="ctr" eaLnBrk="0" hangingPunct="0"/>
            <a:r>
              <a:rPr lang="es-ES_tradnl" sz="1400" b="1">
                <a:solidFill>
                  <a:srgbClr val="003399"/>
                </a:solidFill>
                <a:latin typeface="Arial" charset="0"/>
                <a:cs typeface="Arial" charset="0"/>
              </a:rPr>
              <a:t>Fisat, Audit, </a:t>
            </a:r>
          </a:p>
          <a:p>
            <a:pPr algn="ctr" eaLnBrk="0" hangingPunct="0"/>
            <a:endParaRPr lang="es-ES_tradnl" sz="2400" b="1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sp>
        <p:nvSpPr>
          <p:cNvPr id="22549" name="Text Box 15"/>
          <p:cNvSpPr txBox="1">
            <a:spLocks noChangeArrowheads="1"/>
          </p:cNvSpPr>
          <p:nvPr/>
        </p:nvSpPr>
        <p:spPr bwMode="auto">
          <a:xfrm>
            <a:off x="6643688" y="4286250"/>
            <a:ext cx="19812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800">
                <a:solidFill>
                  <a:srgbClr val="003399"/>
                </a:solidFill>
                <a:latin typeface="Arial" charset="0"/>
                <a:cs typeface="Arial" charset="0"/>
              </a:rPr>
              <a:t>Rectificación</a:t>
            </a:r>
          </a:p>
        </p:txBody>
      </p:sp>
      <p:sp>
        <p:nvSpPr>
          <p:cNvPr id="22550" name="Text Box 15"/>
          <p:cNvSpPr txBox="1">
            <a:spLocks noChangeArrowheads="1"/>
          </p:cNvSpPr>
          <p:nvPr/>
        </p:nvSpPr>
        <p:spPr bwMode="auto">
          <a:xfrm>
            <a:off x="6858000" y="5000625"/>
            <a:ext cx="19812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800">
                <a:solidFill>
                  <a:srgbClr val="003399"/>
                </a:solidFill>
                <a:latin typeface="Arial" charset="0"/>
                <a:cs typeface="Arial" charset="0"/>
              </a:rPr>
              <a:t>Ajuste de Fisca</a:t>
            </a:r>
          </a:p>
        </p:txBody>
      </p:sp>
      <p:sp>
        <p:nvSpPr>
          <p:cNvPr id="22551" name="Line 33"/>
          <p:cNvSpPr>
            <a:spLocks noChangeShapeType="1"/>
          </p:cNvSpPr>
          <p:nvPr/>
        </p:nvSpPr>
        <p:spPr bwMode="auto">
          <a:xfrm>
            <a:off x="5857875" y="2928938"/>
            <a:ext cx="804863" cy="319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Line 34"/>
          <p:cNvSpPr>
            <a:spLocks noChangeShapeType="1"/>
          </p:cNvSpPr>
          <p:nvPr/>
        </p:nvSpPr>
        <p:spPr bwMode="auto">
          <a:xfrm flipH="1" flipV="1">
            <a:off x="5643563" y="4286250"/>
            <a:ext cx="1000125" cy="214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Line 34"/>
          <p:cNvSpPr>
            <a:spLocks noChangeShapeType="1"/>
          </p:cNvSpPr>
          <p:nvPr/>
        </p:nvSpPr>
        <p:spPr bwMode="auto">
          <a:xfrm flipH="1" flipV="1">
            <a:off x="2714625" y="5000625"/>
            <a:ext cx="1000125" cy="214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Line 34"/>
          <p:cNvSpPr>
            <a:spLocks noChangeShapeType="1"/>
          </p:cNvSpPr>
          <p:nvPr/>
        </p:nvSpPr>
        <p:spPr bwMode="auto">
          <a:xfrm flipH="1" flipV="1">
            <a:off x="6215063" y="5357813"/>
            <a:ext cx="571500" cy="46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S" dirty="0" smtClean="0"/>
              <a:t>Cumplimiento Voluntario</a:t>
            </a:r>
          </a:p>
        </p:txBody>
      </p:sp>
      <p:pic>
        <p:nvPicPr>
          <p:cNvPr id="1028" name="Picture 6" descr="http://t2.gstatic.com/images?q=tbn:ANd9GcT0oBe6zMfZMK_vSwazaALg3yhXduVs3c5A8YM17JS2rfb0QDAi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32463"/>
            <a:ext cx="199707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57188" y="1071563"/>
            <a:ext cx="79295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i="1" dirty="0">
                <a:solidFill>
                  <a:srgbClr val="0053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ahoma" pitchFamily="34" charset="0"/>
              </a:rPr>
              <a:t>Herramientas electrónicas:</a:t>
            </a:r>
          </a:p>
        </p:txBody>
      </p:sp>
      <p:pic>
        <p:nvPicPr>
          <p:cNvPr id="1030" name="Picture 4" descr="C:\Documents and Settings\jfbolano\Mis documentos\CRICSE\Publicidad y Comunicación Social\Publicidad 2002-2006\2005\Diseño Gráfico\11 Carátulas CD Asiste Libros\tit asistelib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3" y="1857375"/>
            <a:ext cx="176212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143375" y="3000375"/>
          <a:ext cx="1570038" cy="1000125"/>
        </p:xfrm>
        <a:graphic>
          <a:graphicData uri="http://schemas.openxmlformats.org/presentationml/2006/ole">
            <p:oleObj spid="_x0000_s1026" name="Photo Editor Photo" r:id="rId7" imgW="5495238" imgH="3666667" progId="">
              <p:embed/>
            </p:oleObj>
          </a:graphicData>
        </a:graphic>
      </p:graphicFrame>
      <p:pic>
        <p:nvPicPr>
          <p:cNvPr id="1031" name="Picture 31" descr="bt_agenciavirtual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25" y="4071938"/>
            <a:ext cx="1071563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2063" y="4500563"/>
            <a:ext cx="16430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5" descr="plainvasait126.gif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72250" y="3000375"/>
            <a:ext cx="19288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20 Imagen" descr="BancaSAT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063" y="1785938"/>
            <a:ext cx="34226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21 Imagen" descr="Asistehospitales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72250" y="2071688"/>
            <a:ext cx="16700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22 Imagen" descr="RetenISR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7188" y="4214813"/>
            <a:ext cx="14890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714348" y="2714620"/>
            <a:ext cx="268054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GT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RETEN</a:t>
            </a:r>
            <a:r>
              <a:rPr lang="es-GT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IVA</a:t>
            </a:r>
          </a:p>
          <a:p>
            <a:pPr algn="r">
              <a:defRPr/>
            </a:pPr>
            <a:r>
              <a:rPr lang="es-GT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Versión 1</a:t>
            </a:r>
            <a:endParaRPr lang="es-E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000250" y="5214938"/>
            <a:ext cx="2428875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dirty="0">
                <a:solidFill>
                  <a:schemeClr val="tx1"/>
                </a:solidFill>
                <a:latin typeface="Arial Black" pitchFamily="34" charset="0"/>
              </a:rPr>
              <a:t>FACTURA ELECTRÓNICA</a:t>
            </a:r>
            <a:endParaRPr lang="es-GT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857750" y="5072063"/>
            <a:ext cx="28575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000" dirty="0">
                <a:solidFill>
                  <a:schemeClr val="tx1"/>
                </a:solidFill>
                <a:latin typeface="Arial Black" pitchFamily="34" charset="0"/>
              </a:rPr>
              <a:t>Declaraguate.gt</a:t>
            </a:r>
            <a:endParaRPr lang="es-GT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071688" y="4143375"/>
            <a:ext cx="2786062" cy="7858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000" dirty="0">
                <a:solidFill>
                  <a:schemeClr val="tx1"/>
                </a:solidFill>
                <a:latin typeface="Arial Black" pitchFamily="34" charset="0"/>
              </a:rPr>
              <a:t>MiNegocio.com</a:t>
            </a:r>
            <a:endParaRPr lang="es-GT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AR" dirty="0" smtClean="0"/>
              <a:t>OBLIGACIONES FISCALES</a:t>
            </a:r>
            <a:endParaRPr lang="es-ES" dirty="0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7991475" cy="4805362"/>
          </a:xfrm>
        </p:spPr>
        <p:txBody>
          <a:bodyPr/>
          <a:lstStyle/>
          <a:p>
            <a:pPr marL="177800" indent="-177800" algn="just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450850" algn="l"/>
              </a:tabLst>
            </a:pPr>
            <a:r>
              <a:rPr lang="es-AR" sz="2000" b="1" smtClean="0">
                <a:solidFill>
                  <a:srgbClr val="003399"/>
                </a:solidFill>
                <a:latin typeface="Tahoma" pitchFamily="34" charset="0"/>
              </a:rPr>
              <a:t>La SAT hace del conocimiento de los obligados el calendario tributario y los contribuyentes presentan en las cajas fiscales (bancos del sistema) las declaraciones de impuestos auto determinando el valor a pagar.</a:t>
            </a:r>
          </a:p>
          <a:p>
            <a:pPr marL="177800" indent="-177800" algn="just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450850" algn="l"/>
              </a:tabLst>
            </a:pPr>
            <a:r>
              <a:rPr lang="es-AR" sz="2000" b="1" smtClean="0">
                <a:solidFill>
                  <a:srgbClr val="003399"/>
                </a:solidFill>
                <a:latin typeface="Tahoma" pitchFamily="34" charset="0"/>
              </a:rPr>
              <a:t>En Guatemala el Impuesto Sobre la Renta, IVA e Impuesto de Solidaridad deben declararse en forma electrónica por medio del sistema Declaraguate.gt</a:t>
            </a:r>
          </a:p>
          <a:p>
            <a:pPr marL="177800" indent="-177800" algn="just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450850" algn="l"/>
              </a:tabLst>
            </a:pPr>
            <a:r>
              <a:rPr lang="es-AR" sz="2000" b="1" smtClean="0">
                <a:solidFill>
                  <a:srgbClr val="003399"/>
                </a:solidFill>
                <a:latin typeface="Tahoma" pitchFamily="34" charset="0"/>
              </a:rPr>
              <a:t>Otros impuestos pueden presentarse por medios electrónicos o en papel en ventanillas de los bancos.</a:t>
            </a:r>
          </a:p>
          <a:p>
            <a:pPr marL="177800" indent="-177800" algn="just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450850" algn="l"/>
              </a:tabLst>
            </a:pPr>
            <a:r>
              <a:rPr lang="es-AR" sz="2000" b="1" smtClean="0">
                <a:solidFill>
                  <a:srgbClr val="003399"/>
                </a:solidFill>
                <a:latin typeface="Tahoma" pitchFamily="34" charset="0"/>
              </a:rPr>
              <a:t>Los sistemas por medio del cual se pueden presentar las declaraciones de impuestos son:</a:t>
            </a:r>
          </a:p>
          <a:p>
            <a:pPr marL="615950" lvl="1" indent="-177800" algn="just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450850" algn="l"/>
              </a:tabLst>
            </a:pPr>
            <a:r>
              <a:rPr lang="es-AR" sz="1800" b="1" smtClean="0">
                <a:solidFill>
                  <a:srgbClr val="003399"/>
                </a:solidFill>
                <a:latin typeface="Tahoma" pitchFamily="34" charset="0"/>
              </a:rPr>
              <a:t>Declaraguate.gt</a:t>
            </a:r>
          </a:p>
          <a:p>
            <a:pPr marL="615950" lvl="1" indent="-177800" algn="just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450850" algn="l"/>
              </a:tabLst>
            </a:pPr>
            <a:r>
              <a:rPr lang="es-AR" sz="1800" b="1" smtClean="0">
                <a:solidFill>
                  <a:srgbClr val="003399"/>
                </a:solidFill>
                <a:latin typeface="Tahoma" pitchFamily="34" charset="0"/>
              </a:rPr>
              <a:t>BancaSAT (páginas virtuales de los bancos del sistema)</a:t>
            </a:r>
          </a:p>
          <a:p>
            <a:pPr marL="615950" lvl="1" indent="-177800" algn="just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450850" algn="l"/>
              </a:tabLst>
            </a:pPr>
            <a:r>
              <a:rPr lang="es-AR" sz="1800" b="1" smtClean="0">
                <a:solidFill>
                  <a:srgbClr val="003399"/>
                </a:solidFill>
                <a:latin typeface="Tahoma" pitchFamily="34" charset="0"/>
              </a:rPr>
              <a:t>Formularios en papel en ventanillas de los bancos del sistema</a:t>
            </a:r>
          </a:p>
          <a:p>
            <a:pPr marL="615950" lvl="1" indent="-177800" algn="just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450850" algn="l"/>
              </a:tabLst>
            </a:pPr>
            <a:endParaRPr lang="es-AR" sz="1800" b="1" smtClean="0">
              <a:solidFill>
                <a:srgbClr val="003399"/>
              </a:solidFill>
              <a:latin typeface="Tahoma" pitchFamily="34" charset="0"/>
            </a:endParaRPr>
          </a:p>
          <a:p>
            <a:pPr marL="615950" lvl="1" indent="-177800" algn="just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450850" algn="l"/>
              </a:tabLst>
            </a:pPr>
            <a:endParaRPr lang="es-AR" sz="1800" b="1" smtClean="0">
              <a:solidFill>
                <a:srgbClr val="003399"/>
              </a:solidFill>
              <a:latin typeface="Tahoma" pitchFamily="34" charset="0"/>
            </a:endParaRPr>
          </a:p>
        </p:txBody>
      </p:sp>
      <p:pic>
        <p:nvPicPr>
          <p:cNvPr id="27651" name="Picture 6" descr="http://t2.gstatic.com/images?q=tbn:ANd9GcT0oBe6zMfZMK_vSwazaALg3yhXduVs3c5A8YM17JS2rfb0QDAi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32463"/>
            <a:ext cx="199707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AR" dirty="0" smtClean="0"/>
              <a:t>OBLIGACIONES FISCALES</a:t>
            </a:r>
            <a:endParaRPr lang="es-ES" dirty="0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7991475" cy="4805362"/>
          </a:xfrm>
        </p:spPr>
        <p:txBody>
          <a:bodyPr/>
          <a:lstStyle/>
          <a:p>
            <a:pPr marL="177800" indent="-177800" algn="just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450850" algn="l"/>
              </a:tabLst>
            </a:pPr>
            <a:r>
              <a:rPr lang="es-AR" sz="2000" b="1" smtClean="0">
                <a:solidFill>
                  <a:srgbClr val="003399"/>
                </a:solidFill>
                <a:latin typeface="Tahoma" pitchFamily="34" charset="0"/>
              </a:rPr>
              <a:t>Las declaraciones presentadas por los contribuyentes por cualquier medio mencionado son registradas en el sistema denominado Bancario de la SAT.</a:t>
            </a:r>
          </a:p>
          <a:p>
            <a:pPr marL="177800" indent="-177800" algn="just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450850" algn="l"/>
              </a:tabLst>
            </a:pPr>
            <a:endParaRPr lang="es-AR" sz="2000" b="1" smtClean="0">
              <a:solidFill>
                <a:srgbClr val="003399"/>
              </a:solidFill>
              <a:latin typeface="Tahoma" pitchFamily="34" charset="0"/>
            </a:endParaRPr>
          </a:p>
          <a:p>
            <a:pPr marL="177800" indent="-177800" algn="just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450850" algn="l"/>
              </a:tabLst>
            </a:pPr>
            <a:r>
              <a:rPr lang="es-AR" sz="2000" b="1" smtClean="0">
                <a:solidFill>
                  <a:srgbClr val="003399"/>
                </a:solidFill>
                <a:latin typeface="Tahoma" pitchFamily="34" charset="0"/>
              </a:rPr>
              <a:t>Para efectos de verificación del cumplimiento de las obligaciones tributarias existen otros sistemas que consultan en el RTU las obligaciones de los contribuyentes y en bancario el cumplimiento de dichas obligaciones, dentro de estos sistemas se encuentran los siguientes:</a:t>
            </a:r>
          </a:p>
          <a:p>
            <a:pPr marL="615950" lvl="1" indent="-177800" algn="just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450850" algn="l"/>
              </a:tabLst>
            </a:pPr>
            <a:r>
              <a:rPr lang="es-AR" sz="1800" b="1" smtClean="0">
                <a:solidFill>
                  <a:srgbClr val="003399"/>
                </a:solidFill>
                <a:latin typeface="Tahoma" pitchFamily="34" charset="0"/>
              </a:rPr>
              <a:t> Sistema de Omisos de Cobranza Administrativa</a:t>
            </a:r>
          </a:p>
          <a:p>
            <a:pPr marL="615950" lvl="1" indent="-177800" algn="just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450850" algn="l"/>
              </a:tabLst>
            </a:pPr>
            <a:r>
              <a:rPr lang="es-AR" sz="1800" b="1" smtClean="0">
                <a:solidFill>
                  <a:srgbClr val="003399"/>
                </a:solidFill>
                <a:latin typeface="Tahoma" pitchFamily="34" charset="0"/>
              </a:rPr>
              <a:t>RetenIVA</a:t>
            </a:r>
          </a:p>
          <a:p>
            <a:pPr marL="615950" lvl="1" indent="-177800" algn="just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450850" algn="l"/>
              </a:tabLst>
            </a:pPr>
            <a:r>
              <a:rPr lang="es-AR" sz="1800" b="1" smtClean="0">
                <a:solidFill>
                  <a:srgbClr val="003399"/>
                </a:solidFill>
                <a:latin typeface="Tahoma" pitchFamily="34" charset="0"/>
              </a:rPr>
              <a:t>RetenISR</a:t>
            </a:r>
          </a:p>
          <a:p>
            <a:pPr marL="615950" lvl="1" indent="-177800" algn="just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450850" algn="l"/>
              </a:tabLst>
            </a:pPr>
            <a:r>
              <a:rPr lang="es-AR" sz="1800" b="1" smtClean="0">
                <a:solidFill>
                  <a:srgbClr val="003399"/>
                </a:solidFill>
                <a:latin typeface="Tahoma" pitchFamily="34" charset="0"/>
              </a:rPr>
              <a:t> Sistema FISAT de Fiscalización</a:t>
            </a:r>
          </a:p>
          <a:p>
            <a:pPr marL="615950" lvl="1" indent="-177800" algn="just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450850" algn="l"/>
              </a:tabLst>
            </a:pPr>
            <a:r>
              <a:rPr lang="es-AR" sz="1800" b="1" smtClean="0">
                <a:solidFill>
                  <a:srgbClr val="003399"/>
                </a:solidFill>
                <a:latin typeface="Tahoma" pitchFamily="34" charset="0"/>
              </a:rPr>
              <a:t> Sistema AUDIT de Fiscalización</a:t>
            </a:r>
          </a:p>
          <a:p>
            <a:pPr marL="615950" lvl="1" indent="-177800" algn="just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450850" algn="l"/>
              </a:tabLst>
            </a:pPr>
            <a:r>
              <a:rPr lang="es-AR" sz="1800" b="1" smtClean="0">
                <a:solidFill>
                  <a:srgbClr val="003399"/>
                </a:solidFill>
                <a:latin typeface="Tahoma" pitchFamily="34" charset="0"/>
              </a:rPr>
              <a:t> Cruces de información y otros </a:t>
            </a:r>
          </a:p>
          <a:p>
            <a:pPr marL="615950" lvl="1" indent="-177800" algn="just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450850" algn="l"/>
              </a:tabLst>
            </a:pPr>
            <a:endParaRPr lang="es-AR" sz="1600" b="1" smtClean="0">
              <a:solidFill>
                <a:srgbClr val="003399"/>
              </a:solidFill>
              <a:latin typeface="Tahoma" pitchFamily="34" charset="0"/>
            </a:endParaRPr>
          </a:p>
          <a:p>
            <a:pPr marL="615950" lvl="1" indent="-177800" algn="just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450850" algn="l"/>
              </a:tabLst>
            </a:pPr>
            <a:endParaRPr lang="es-AR" sz="1800" b="1" smtClean="0">
              <a:solidFill>
                <a:srgbClr val="003399"/>
              </a:solidFill>
              <a:latin typeface="Tahoma" pitchFamily="34" charset="0"/>
            </a:endParaRPr>
          </a:p>
          <a:p>
            <a:pPr marL="615950" lvl="1" indent="-177800" algn="just" eaLnBrk="1" hangingPunct="1">
              <a:lnSpc>
                <a:spcPct val="90000"/>
              </a:lnSpc>
              <a:buFont typeface="Wingdings" pitchFamily="2" charset="2"/>
              <a:buChar char="Ø"/>
              <a:tabLst>
                <a:tab pos="450850" algn="l"/>
              </a:tabLst>
            </a:pPr>
            <a:endParaRPr lang="es-AR" sz="1800" b="1" smtClean="0">
              <a:solidFill>
                <a:srgbClr val="003399"/>
              </a:solidFill>
              <a:latin typeface="Tahoma" pitchFamily="34" charset="0"/>
            </a:endParaRPr>
          </a:p>
        </p:txBody>
      </p:sp>
      <p:pic>
        <p:nvPicPr>
          <p:cNvPr id="29699" name="Picture 6" descr="http://t2.gstatic.com/images?q=tbn:ANd9GcT0oBe6zMfZMK_vSwazaALg3yhXduVs3c5A8YM17JS2rfb0QDAi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32463"/>
            <a:ext cx="199707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fil">
  <a:themeElements>
    <a:clrScheme name="Per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er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12835</TotalTime>
  <Words>349</Words>
  <Application>Microsoft Office PowerPoint</Application>
  <PresentationFormat>Presentación en pantalla (4:3)</PresentationFormat>
  <Paragraphs>73</Paragraphs>
  <Slides>7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Plantilla de diseño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8" baseType="lpstr">
      <vt:lpstr>Tahoma</vt:lpstr>
      <vt:lpstr>Arial</vt:lpstr>
      <vt:lpstr>Verdana</vt:lpstr>
      <vt:lpstr>Wingdings</vt:lpstr>
      <vt:lpstr>Times New Roman</vt:lpstr>
      <vt:lpstr>Georgia</vt:lpstr>
      <vt:lpstr>Comic Sans MS</vt:lpstr>
      <vt:lpstr>Arial Black</vt:lpstr>
      <vt:lpstr>Perfil</vt:lpstr>
      <vt:lpstr>Perfil</vt:lpstr>
      <vt:lpstr>Photo Editor Photo</vt:lpstr>
      <vt:lpstr>     SISTEMA TRIBUTARIO Y SU GESTIÓN Guatemala</vt:lpstr>
      <vt:lpstr>ELEMENTOS BÁSICOS</vt:lpstr>
      <vt:lpstr>Diapositiva 3</vt:lpstr>
      <vt:lpstr>Gestión Tributaria</vt:lpstr>
      <vt:lpstr>Cumplimiento Voluntario</vt:lpstr>
      <vt:lpstr>OBLIGACIONES FISCALES</vt:lpstr>
      <vt:lpstr>OBLIGACIONES FISCALES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Cuenta Corriente Integrada</dc:title>
  <dc:creator>Licda. Fabiola Ortíz</dc:creator>
  <cp:lastModifiedBy> </cp:lastModifiedBy>
  <cp:revision>291</cp:revision>
  <dcterms:created xsi:type="dcterms:W3CDTF">2006-03-24T15:20:02Z</dcterms:created>
  <dcterms:modified xsi:type="dcterms:W3CDTF">2013-10-28T10:44:41Z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n2">
    <vt:lpwstr/>
  </property>
</Properties>
</file>